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9" r:id="rId4"/>
    <p:sldId id="260" r:id="rId5"/>
    <p:sldId id="261" r:id="rId6"/>
    <p:sldId id="258" r:id="rId7"/>
    <p:sldId id="259" r:id="rId8"/>
    <p:sldId id="262" r:id="rId9"/>
    <p:sldId id="263" r:id="rId10"/>
    <p:sldId id="264" r:id="rId11"/>
    <p:sldId id="265"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7"/>
    <p:restoredTop sz="94679"/>
  </p:normalViewPr>
  <p:slideViewPr>
    <p:cSldViewPr snapToGrid="0">
      <p:cViewPr>
        <p:scale>
          <a:sx n="115" d="100"/>
          <a:sy n="115" d="100"/>
        </p:scale>
        <p:origin x="192"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74EDA-DCE7-0344-90F9-F893A7A7A8A6}" type="datetimeFigureOut">
              <a:rPr lang="en-US" smtClean="0"/>
              <a:t>11/16/25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8E6C6-AEF4-614B-9C0F-B5F47239B508}" type="slidenum">
              <a:rPr lang="en-US" smtClean="0"/>
              <a:t>‹#›</a:t>
            </a:fld>
            <a:endParaRPr lang="en-US"/>
          </a:p>
        </p:txBody>
      </p:sp>
    </p:spTree>
    <p:extLst>
      <p:ext uri="{BB962C8B-B14F-4D97-AF65-F5344CB8AC3E}">
        <p14:creationId xmlns:p14="http://schemas.microsoft.com/office/powerpoint/2010/main" val="113815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E6C6-AEF4-614B-9C0F-B5F47239B508}" type="slidenum">
              <a:rPr lang="en-US" smtClean="0"/>
              <a:t>14</a:t>
            </a:fld>
            <a:endParaRPr lang="en-US"/>
          </a:p>
        </p:txBody>
      </p:sp>
    </p:spTree>
    <p:extLst>
      <p:ext uri="{BB962C8B-B14F-4D97-AF65-F5344CB8AC3E}">
        <p14:creationId xmlns:p14="http://schemas.microsoft.com/office/powerpoint/2010/main" val="1501953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AC4B-2C8B-725B-0110-347392454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651B0D-4675-57C9-BF15-10F9FBC166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A113A2-B3FB-3465-2190-19781DE1D9BE}"/>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B461BD6D-4A2B-086B-2126-851AEDFF9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B9AF9-7EBE-6994-B65E-5BBDBFE5EEA9}"/>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593143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9148-510F-CB00-817D-49FFFFFAA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82B3BA-95F8-EB60-5DDE-CD8BFCCE5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F5D15-A6BA-7AA9-83A0-CD4F72A21F66}"/>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EFFA707B-49EC-ACA1-131D-8F21972D3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93174-6759-71B1-F755-1F03D4C5508F}"/>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315647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8F14EA-E124-EAB7-169B-034301DA66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F2530F-E23E-B221-757C-207EF66134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DB9C8-321F-A391-72B2-0FCF6B50DD5A}"/>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C260FD88-D648-5631-EDCC-072DA7FB5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28201-18B0-F6DB-1C06-30C48AF71913}"/>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1517780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B005-CFEF-6DB0-B14B-B6C4CAB624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02608-03D9-D9B9-5CE7-BF93CFE52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E017D-CAD7-A812-3114-B3C8A938BC8B}"/>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1D26B23B-2AC7-E413-E234-AE04F8A9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3748E-D31A-952B-4A3C-1260EC0249A4}"/>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59979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6780-69E2-74C1-24CD-158126301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8EB00E-B551-CD55-A093-9D27322A3D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2A5DD-C1BA-2A52-65C9-66A29A90ED7F}"/>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D9F22C3A-6151-55D7-3607-D86759AD1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B1CD2-EC35-5442-0337-2EA823B7CB53}"/>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99527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8AF0-2509-0D0C-1212-5129B69D4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37C0FD-E8A7-1048-6EDA-63B9DA95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EE2F09-332E-F570-C2DB-68A14CB210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C11E2-3572-94EA-34DB-8358F759CF3E}"/>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6" name="Footer Placeholder 5">
            <a:extLst>
              <a:ext uri="{FF2B5EF4-FFF2-40B4-BE49-F238E27FC236}">
                <a16:creationId xmlns:a16="http://schemas.microsoft.com/office/drawing/2014/main" id="{1B8E4CBD-A217-2AA3-454C-69A5B9852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8FFF6-B1C0-2FBC-1C1A-6D8271AF44F4}"/>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593332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EFC1-55CA-B22A-0998-32FAD78CD0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771701-93CC-2855-2990-97ACF0D523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2D365-36C6-5B00-3F87-8E5BC5109B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DB6C2-B2FC-88B4-654A-05EC1FA39C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3F6392-8221-C7C2-247F-1579F400EE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D381B0-6FB6-8101-E61E-8FCA00657C12}"/>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8" name="Footer Placeholder 7">
            <a:extLst>
              <a:ext uri="{FF2B5EF4-FFF2-40B4-BE49-F238E27FC236}">
                <a16:creationId xmlns:a16="http://schemas.microsoft.com/office/drawing/2014/main" id="{8FDA3686-EEE3-E470-F778-A7B1B42408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946CDB-EDAF-BC00-6FBE-2F296425FD17}"/>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37815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3D2B-1D95-5F47-AD39-BCE185133B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DE6D31-430A-BC08-D302-BE24C07A2D47}"/>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4" name="Footer Placeholder 3">
            <a:extLst>
              <a:ext uri="{FF2B5EF4-FFF2-40B4-BE49-F238E27FC236}">
                <a16:creationId xmlns:a16="http://schemas.microsoft.com/office/drawing/2014/main" id="{AEA01F4C-C97C-3DD1-EFB7-3156AAC989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EE1F5B-4BAA-5D0C-7492-C29505967257}"/>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889418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B43AD-B820-939B-003C-4B7528AB0151}"/>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3" name="Footer Placeholder 2">
            <a:extLst>
              <a:ext uri="{FF2B5EF4-FFF2-40B4-BE49-F238E27FC236}">
                <a16:creationId xmlns:a16="http://schemas.microsoft.com/office/drawing/2014/main" id="{9AA22D18-198D-0D49-8630-1333EE300C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C15D8A-05B8-9430-7DA7-0FC4E71724ED}"/>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172926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B071-9ED4-D126-3EF7-43439E3DB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F5121-749C-63BD-B97C-9D6863086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1E4374-DCF0-2EF9-5042-B6F3279C8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7C51DA-4310-D6BB-6EFE-AF66F40F6AE2}"/>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6" name="Footer Placeholder 5">
            <a:extLst>
              <a:ext uri="{FF2B5EF4-FFF2-40B4-BE49-F238E27FC236}">
                <a16:creationId xmlns:a16="http://schemas.microsoft.com/office/drawing/2014/main" id="{831BC945-2E4E-0444-3BAF-253CC02DB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D7515-7684-0E2C-7521-76B111826CCA}"/>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2186677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64B9-2ED3-406E-41EC-09561FF15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DAFD08-E40E-E753-B1B3-2700D2142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960CA7-2250-1624-E74F-EE1170F9E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970693-2588-FF33-E4B0-A0A94B848ED3}"/>
              </a:ext>
            </a:extLst>
          </p:cNvPr>
          <p:cNvSpPr>
            <a:spLocks noGrp="1"/>
          </p:cNvSpPr>
          <p:nvPr>
            <p:ph type="dt" sz="half" idx="10"/>
          </p:nvPr>
        </p:nvSpPr>
        <p:spPr/>
        <p:txBody>
          <a:bodyPr/>
          <a:lstStyle/>
          <a:p>
            <a:fld id="{0DEF38A4-BBC0-C441-8292-B54F842E565A}" type="datetimeFigureOut">
              <a:rPr lang="en-US" smtClean="0"/>
              <a:t>11/14/25</a:t>
            </a:fld>
            <a:endParaRPr lang="en-US"/>
          </a:p>
        </p:txBody>
      </p:sp>
      <p:sp>
        <p:nvSpPr>
          <p:cNvPr id="6" name="Footer Placeholder 5">
            <a:extLst>
              <a:ext uri="{FF2B5EF4-FFF2-40B4-BE49-F238E27FC236}">
                <a16:creationId xmlns:a16="http://schemas.microsoft.com/office/drawing/2014/main" id="{942B2E61-B35B-590F-9C29-2CF5D5931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B0511-75FB-7FC3-72CB-85FE736142C4}"/>
              </a:ext>
            </a:extLst>
          </p:cNvPr>
          <p:cNvSpPr>
            <a:spLocks noGrp="1"/>
          </p:cNvSpPr>
          <p:nvPr>
            <p:ph type="sldNum" sz="quarter" idx="12"/>
          </p:nvPr>
        </p:nvSpPr>
        <p:spPr/>
        <p:txBody>
          <a:bodyPr/>
          <a:lstStyle/>
          <a:p>
            <a:fld id="{596F6417-2E59-DC45-B140-45ACEACF0C24}" type="slidenum">
              <a:rPr lang="en-US" smtClean="0"/>
              <a:t>‹#›</a:t>
            </a:fld>
            <a:endParaRPr lang="en-US"/>
          </a:p>
        </p:txBody>
      </p:sp>
    </p:spTree>
    <p:extLst>
      <p:ext uri="{BB962C8B-B14F-4D97-AF65-F5344CB8AC3E}">
        <p14:creationId xmlns:p14="http://schemas.microsoft.com/office/powerpoint/2010/main" val="225124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AEE70-DB64-8F1F-073C-0FA8B0905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CA7090-5C8A-4295-EC20-715A705D5B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3BEED-975C-AB4A-86E3-91ED49DD0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EF38A4-BBC0-C441-8292-B54F842E565A}" type="datetimeFigureOut">
              <a:rPr lang="en-US" smtClean="0"/>
              <a:t>11/14/25</a:t>
            </a:fld>
            <a:endParaRPr lang="en-US"/>
          </a:p>
        </p:txBody>
      </p:sp>
      <p:sp>
        <p:nvSpPr>
          <p:cNvPr id="5" name="Footer Placeholder 4">
            <a:extLst>
              <a:ext uri="{FF2B5EF4-FFF2-40B4-BE49-F238E27FC236}">
                <a16:creationId xmlns:a16="http://schemas.microsoft.com/office/drawing/2014/main" id="{7F52EF09-074F-8266-296D-93D0F5964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0938D1-5973-AFFF-64C1-2E2FBE660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6F6417-2E59-DC45-B140-45ACEACF0C24}" type="slidenum">
              <a:rPr lang="en-US" smtClean="0"/>
              <a:t>‹#›</a:t>
            </a:fld>
            <a:endParaRPr lang="en-US"/>
          </a:p>
        </p:txBody>
      </p:sp>
    </p:spTree>
    <p:extLst>
      <p:ext uri="{BB962C8B-B14F-4D97-AF65-F5344CB8AC3E}">
        <p14:creationId xmlns:p14="http://schemas.microsoft.com/office/powerpoint/2010/main" val="2013574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IPod35eA8Rc&amp;t=5291s" TargetMode="External"/><Relationship Id="rId13" Type="http://schemas.openxmlformats.org/officeDocument/2006/relationships/hyperlink" Target="https://www.gamesradar.com/streaming-for-gamers/" TargetMode="External"/><Relationship Id="rId3" Type="http://schemas.openxmlformats.org/officeDocument/2006/relationships/slideLayout" Target="../slideLayouts/slideLayout2.xml"/><Relationship Id="rId7" Type="http://schemas.openxmlformats.org/officeDocument/2006/relationships/hyperlink" Target="https://www.unit-led.com/mandalorian-led-wall" TargetMode="External"/><Relationship Id="rId12" Type="http://schemas.openxmlformats.org/officeDocument/2006/relationships/hyperlink" Target="https://www.local695.com/magazine/mixing-the-mandalorian-season-one-this-is-the-way/"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wrapbook.com/blog/virtual-production-mandalorian-technology-new-frontier" TargetMode="External"/><Relationship Id="rId11" Type="http://schemas.openxmlformats.org/officeDocument/2006/relationships/hyperlink" Target="https://www.fxguide.com/fxfeatured/art-of-led-wall-virtual-production-part-one-lessons-from-the-mandalorian/" TargetMode="External"/><Relationship Id="rId5" Type="http://schemas.openxmlformats.org/officeDocument/2006/relationships/image" Target="../media/image1.png"/><Relationship Id="rId10" Type="http://schemas.openxmlformats.org/officeDocument/2006/relationships/hyperlink" Target="https://www.youtube.com/watch?v=aKRcGoc_osQ" TargetMode="External"/><Relationship Id="rId4" Type="http://schemas.openxmlformats.org/officeDocument/2006/relationships/notesSlide" Target="../notesSlides/notesSlide1.xml"/><Relationship Id="rId9" Type="http://schemas.openxmlformats.org/officeDocument/2006/relationships/hyperlink" Target="https://www.youtube.com/watch?v=gUnxzVOs3r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editoy.com/posts/18393.18394" TargetMode="External"/><Relationship Id="rId7"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nochederock.com/the-mandalorian/" TargetMode="External"/><Relationship Id="rId4" Type="http://schemas.openxmlformats.org/officeDocument/2006/relationships/image" Target="../media/image6.jp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24F8901-FA2B-08FA-1DCA-4B560722DB2C}"/>
              </a:ext>
            </a:extLst>
          </p:cNvPr>
          <p:cNvSpPr>
            <a:spLocks noGrp="1"/>
          </p:cNvSpPr>
          <p:nvPr>
            <p:ph type="ctrTitle"/>
          </p:nvPr>
        </p:nvSpPr>
        <p:spPr>
          <a:xfrm>
            <a:off x="457200" y="137786"/>
            <a:ext cx="4412419" cy="5086677"/>
          </a:xfrm>
        </p:spPr>
        <p:txBody>
          <a:bodyPr anchor="t">
            <a:normAutofit/>
          </a:bodyPr>
          <a:lstStyle/>
          <a:p>
            <a:br>
              <a:rPr lang="en-US" sz="3200"/>
            </a:br>
            <a:br>
              <a:rPr lang="en-US" sz="3200"/>
            </a:br>
            <a:r>
              <a:rPr lang="en-US" sz="3200">
                <a:solidFill>
                  <a:schemeClr val="bg1"/>
                </a:solidFill>
                <a:latin typeface="Times New Roman" panose="02020603050405020304" pitchFamily="18" charset="0"/>
                <a:cs typeface="Times New Roman" panose="02020603050405020304" pitchFamily="18" charset="0"/>
              </a:rPr>
              <a:t>Technology In Film Production</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(Virtual Production in the Mandalorian)</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Date: 10/24/25</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CSIT 100_04 FA 25</a:t>
            </a:r>
            <a:br>
              <a:rPr lang="en-US" sz="320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3898B57-DDD7-9013-D26B-9E514898D3F0}"/>
              </a:ext>
            </a:extLst>
          </p:cNvPr>
          <p:cNvSpPr>
            <a:spLocks noGrp="1"/>
          </p:cNvSpPr>
          <p:nvPr>
            <p:ph type="subTitle" idx="1"/>
          </p:nvPr>
        </p:nvSpPr>
        <p:spPr>
          <a:xfrm>
            <a:off x="457200" y="5350213"/>
            <a:ext cx="4412417" cy="1031537"/>
          </a:xfrm>
        </p:spPr>
        <p:txBody>
          <a:bodyPr>
            <a:noAutofit/>
          </a:bodyPr>
          <a:lstStyle/>
          <a:p>
            <a:pPr algn="r"/>
            <a:r>
              <a:rPr lang="en-US" sz="3200">
                <a:solidFill>
                  <a:srgbClr val="FFFFFF"/>
                </a:solidFill>
                <a:latin typeface="Times New Roman" panose="02020603050405020304" pitchFamily="18" charset="0"/>
                <a:cs typeface="Times New Roman" panose="02020603050405020304" pitchFamily="18" charset="0"/>
              </a:rPr>
              <a:t>By, </a:t>
            </a:r>
          </a:p>
          <a:p>
            <a:pPr algn="r"/>
            <a:r>
              <a:rPr lang="en-US" sz="3200">
                <a:solidFill>
                  <a:srgbClr val="FFFFFF"/>
                </a:solidFill>
                <a:latin typeface="Times New Roman" panose="02020603050405020304" pitchFamily="18" charset="0"/>
                <a:cs typeface="Times New Roman" panose="02020603050405020304" pitchFamily="18" charset="0"/>
              </a:rPr>
              <a:t>Raj Mehta</a:t>
            </a:r>
            <a:endParaRPr lang="en-US" sz="3200" dirty="0">
              <a:solidFill>
                <a:srgbClr val="FFFFFF"/>
              </a:solidFill>
              <a:latin typeface="Times New Roman" panose="02020603050405020304" pitchFamily="18" charset="0"/>
              <a:cs typeface="Times New Roman" panose="02020603050405020304" pitchFamily="18" charset="0"/>
            </a:endParaRPr>
          </a:p>
        </p:txBody>
      </p:sp>
      <p:cxnSp>
        <p:nvCxnSpPr>
          <p:cNvPr id="48" name="Straight Connector 4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Video 4" descr="Overhead Projector">
            <a:extLst>
              <a:ext uri="{FF2B5EF4-FFF2-40B4-BE49-F238E27FC236}">
                <a16:creationId xmlns:a16="http://schemas.microsoft.com/office/drawing/2014/main" id="{C0476F6F-52D2-8F0D-C79F-BDD2C6AE8F0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5986925" y="2369610"/>
            <a:ext cx="5664133" cy="3177026"/>
          </a:xfrm>
          <a:prstGeom prst="rect">
            <a:avLst/>
          </a:prstGeom>
        </p:spPr>
      </p:pic>
      <p:grpSp>
        <p:nvGrpSpPr>
          <p:cNvPr id="49" name="Group 48">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5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11184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129" name="Rectangle 512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5D5AE-C1FC-6346-1F5B-FC7E2B162EED}"/>
              </a:ext>
            </a:extLst>
          </p:cNvPr>
          <p:cNvSpPr>
            <a:spLocks noGrp="1"/>
          </p:cNvSpPr>
          <p:nvPr>
            <p:ph type="title"/>
          </p:nvPr>
        </p:nvSpPr>
        <p:spPr>
          <a:xfrm>
            <a:off x="761803" y="350196"/>
            <a:ext cx="4646904" cy="1624520"/>
          </a:xfrm>
        </p:spPr>
        <p:txBody>
          <a:bodyPr anchor="ctr">
            <a:normAutofit/>
          </a:bodyPr>
          <a:lstStyle/>
          <a:p>
            <a:r>
              <a:rPr lang="en-US" sz="4000" dirty="0">
                <a:latin typeface="Times New Roman" panose="02020603050405020304" pitchFamily="18" charset="0"/>
                <a:cs typeface="Times New Roman" panose="02020603050405020304" pitchFamily="18" charset="0"/>
              </a:rPr>
              <a:t>The impact on The Mandalorian </a:t>
            </a:r>
          </a:p>
        </p:txBody>
      </p:sp>
      <p:sp>
        <p:nvSpPr>
          <p:cNvPr id="3" name="Content Placeholder 2">
            <a:extLst>
              <a:ext uri="{FF2B5EF4-FFF2-40B4-BE49-F238E27FC236}">
                <a16:creationId xmlns:a16="http://schemas.microsoft.com/office/drawing/2014/main" id="{98199E16-A9EE-9778-5B51-486179F61B68}"/>
              </a:ext>
            </a:extLst>
          </p:cNvPr>
          <p:cNvSpPr>
            <a:spLocks noGrp="1"/>
          </p:cNvSpPr>
          <p:nvPr>
            <p:ph idx="1"/>
          </p:nvPr>
        </p:nvSpPr>
        <p:spPr>
          <a:xfrm>
            <a:off x="761802" y="2743200"/>
            <a:ext cx="4646905" cy="3613149"/>
          </a:xfrm>
        </p:spPr>
        <p:txBody>
          <a:bodyPr anchor="ctr">
            <a:normAutofit/>
          </a:bodyPr>
          <a:lstStyle/>
          <a:p>
            <a:r>
              <a:rPr lang="en-US" sz="1600" dirty="0">
                <a:latin typeface="Times New Roman" panose="02020603050405020304" pitchFamily="18" charset="0"/>
                <a:cs typeface="Times New Roman" panose="02020603050405020304" pitchFamily="18" charset="0"/>
              </a:rPr>
              <a:t>The Volume technology invented, is used to give a full panoramic view, using a wraparound array of screens.  </a:t>
            </a:r>
          </a:p>
          <a:p>
            <a:r>
              <a:rPr lang="en-US" sz="1600" dirty="0">
                <a:latin typeface="Times New Roman" panose="02020603050405020304" pitchFamily="18" charset="0"/>
                <a:cs typeface="Times New Roman" panose="02020603050405020304" pitchFamily="18" charset="0"/>
              </a:rPr>
              <a:t>When using The Volume, in the long run, budgets will likely show the benefits of virtual production and LED Volume Technology. </a:t>
            </a:r>
          </a:p>
          <a:p>
            <a:r>
              <a:rPr lang="en-US" sz="1600" dirty="0">
                <a:latin typeface="Times New Roman" panose="02020603050405020304" pitchFamily="18" charset="0"/>
                <a:cs typeface="Times New Roman" panose="02020603050405020304" pitchFamily="18" charset="0"/>
              </a:rPr>
              <a:t>The expenses for sound stages and platforms will be less expensive than how films used to be produced. </a:t>
            </a:r>
          </a:p>
          <a:p>
            <a:r>
              <a:rPr lang="en-US" sz="1600" dirty="0">
                <a:latin typeface="Times New Roman" panose="02020603050405020304" pitchFamily="18" charset="0"/>
                <a:cs typeface="Times New Roman" panose="02020603050405020304" pitchFamily="18" charset="0"/>
              </a:rPr>
              <a:t>As time goes on, and as our understanding of this technology grows, it will be more cost-effective and virtual production practices will naturally increase, leading to a more cost-effective, efficient and a better product</a:t>
            </a:r>
            <a:r>
              <a:rPr lang="en-US" sz="1600" dirty="0"/>
              <a:t>. </a:t>
            </a:r>
          </a:p>
        </p:txBody>
      </p:sp>
      <p:pic>
        <p:nvPicPr>
          <p:cNvPr id="5122" name="Picture 2" descr="How 'The Mandalorian' and ILM invisibly reinvented film and TV production |  TechCrunch">
            <a:extLst>
              <a:ext uri="{FF2B5EF4-FFF2-40B4-BE49-F238E27FC236}">
                <a16:creationId xmlns:a16="http://schemas.microsoft.com/office/drawing/2014/main" id="{BBBB2998-7B66-4C04-A450-1331B9BCE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820" r="14780" b="-2"/>
          <a:stretch>
            <a:fillRect/>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4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F085F-C301-06D0-21EB-B0F056B92295}"/>
              </a:ext>
            </a:extLst>
          </p:cNvPr>
          <p:cNvSpPr>
            <a:spLocks noGrp="1"/>
          </p:cNvSpPr>
          <p:nvPr>
            <p:ph type="title"/>
          </p:nvPr>
        </p:nvSpPr>
        <p:spPr>
          <a:xfrm>
            <a:off x="1285240" y="1050595"/>
            <a:ext cx="8074815" cy="590315"/>
          </a:xfrm>
        </p:spPr>
        <p:txBody>
          <a:bodyPr anchor="ctr">
            <a:normAutofit/>
          </a:bodyPr>
          <a:lstStyle/>
          <a:p>
            <a:r>
              <a:rPr lang="en-US" sz="3600" dirty="0">
                <a:latin typeface="Times New Roman" panose="02020603050405020304" pitchFamily="18" charset="0"/>
                <a:cs typeface="Times New Roman" panose="02020603050405020304" pitchFamily="18" charset="0"/>
              </a:rPr>
              <a:t>Unreal Engine</a:t>
            </a:r>
          </a:p>
        </p:txBody>
      </p:sp>
      <p:sp>
        <p:nvSpPr>
          <p:cNvPr id="3" name="Content Placeholder 2">
            <a:extLst>
              <a:ext uri="{FF2B5EF4-FFF2-40B4-BE49-F238E27FC236}">
                <a16:creationId xmlns:a16="http://schemas.microsoft.com/office/drawing/2014/main" id="{93F4D3B6-1BC4-6D45-69E4-0A70995E1561}"/>
              </a:ext>
            </a:extLst>
          </p:cNvPr>
          <p:cNvSpPr>
            <a:spLocks noGrp="1"/>
          </p:cNvSpPr>
          <p:nvPr>
            <p:ph idx="1"/>
          </p:nvPr>
        </p:nvSpPr>
        <p:spPr>
          <a:xfrm>
            <a:off x="1285240" y="1866379"/>
            <a:ext cx="8074815" cy="4133588"/>
          </a:xfrm>
        </p:spPr>
        <p:txBody>
          <a:bodyPr anchor="t">
            <a:noAutofit/>
          </a:bodyPr>
          <a:lstStyle/>
          <a:p>
            <a:r>
              <a:rPr lang="en-US" sz="1600" dirty="0">
                <a:latin typeface="Times New Roman" panose="02020603050405020304" pitchFamily="18" charset="0"/>
                <a:cs typeface="Times New Roman" panose="02020603050405020304" pitchFamily="18" charset="0"/>
              </a:rPr>
              <a:t>Some companies that worked on the Mandalorian used a tool called “Unreal Engine”, this was and still is a gaming software engineering site and the tool used for not only gaming animation, but film animation as well and just all things 3D creation animation. In “The Mandalorian”, the animation teams come together to design all the characters and animatronics used throughout the duration of each episode.  In The Mandalorian, </a:t>
            </a:r>
          </a:p>
          <a:p>
            <a:r>
              <a:rPr lang="en-US" sz="1600" dirty="0">
                <a:latin typeface="Times New Roman" panose="02020603050405020304" pitchFamily="18" charset="0"/>
                <a:cs typeface="Times New Roman" panose="02020603050405020304" pitchFamily="18" charset="0"/>
              </a:rPr>
              <a:t>Unreal Engine also helps them to visualize spaces and products. Since, the production has no physical location needs to be chosen, it helps speed up the production times. This also helps the teams create advanced interfaces which in turn, helps to push production ahead of the initial release schedule. [Unreal Engine] and [WRAPBOOK]</a:t>
            </a:r>
          </a:p>
          <a:p>
            <a:r>
              <a:rPr lang="en-US" sz="1600" dirty="0">
                <a:latin typeface="Times New Roman" panose="02020603050405020304" pitchFamily="18" charset="0"/>
                <a:cs typeface="Times New Roman" panose="02020603050405020304" pitchFamily="18" charset="0"/>
              </a:rPr>
              <a:t>In the “Virtual Production with Unreal Engine, Felix Jorge” and “Bad Decisions Podcast”, the podcast hosts, Farhad and Faraz interview Felix Jorge and talk about the LED technology used on the Mandalorian. [Bad Decisions Podcast] Felix has worked with John Favreau and his team on the production of “The Lion King” in addition to the Mandalorian. </a:t>
            </a:r>
          </a:p>
          <a:p>
            <a:r>
              <a:rPr lang="en-US" sz="1600" dirty="0">
                <a:latin typeface="Times New Roman" panose="02020603050405020304" pitchFamily="18" charset="0"/>
                <a:cs typeface="Times New Roman" panose="02020603050405020304" pitchFamily="18" charset="0"/>
              </a:rPr>
              <a:t>Felix explains that he was a part of the production team where he brought his expertise, from working on gaming engines to make the visual aspect of the show more real or life-like. </a:t>
            </a:r>
          </a:p>
        </p:txBody>
      </p:sp>
    </p:spTree>
    <p:extLst>
      <p:ext uri="{BB962C8B-B14F-4D97-AF65-F5344CB8AC3E}">
        <p14:creationId xmlns:p14="http://schemas.microsoft.com/office/powerpoint/2010/main" val="378500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4C2B-0443-A9E5-634B-8B40A011FE44}"/>
              </a:ext>
            </a:extLst>
          </p:cNvPr>
          <p:cNvSpPr>
            <a:spLocks noGrp="1"/>
          </p:cNvSpPr>
          <p:nvPr>
            <p:ph type="title"/>
          </p:nvPr>
        </p:nvSpPr>
        <p:spPr>
          <a:xfrm>
            <a:off x="1285240" y="1050595"/>
            <a:ext cx="8074815" cy="703049"/>
          </a:xfrm>
        </p:spPr>
        <p:txBody>
          <a:bodyPr anchor="ctr">
            <a:normAutofit/>
          </a:bodyPr>
          <a:lstStyle/>
          <a:p>
            <a:r>
              <a:rPr lang="en-US" sz="3600" dirty="0">
                <a:latin typeface="Times New Roman" panose="02020603050405020304" pitchFamily="18" charset="0"/>
                <a:cs typeface="Times New Roman" panose="02020603050405020304" pitchFamily="18" charset="0"/>
              </a:rPr>
              <a:t>Teams and Collaboration </a:t>
            </a:r>
          </a:p>
        </p:txBody>
      </p:sp>
      <p:sp>
        <p:nvSpPr>
          <p:cNvPr id="3" name="Content Placeholder 2">
            <a:extLst>
              <a:ext uri="{FF2B5EF4-FFF2-40B4-BE49-F238E27FC236}">
                <a16:creationId xmlns:a16="http://schemas.microsoft.com/office/drawing/2014/main" id="{79046F3E-D878-456A-B99B-CF065E294098}"/>
              </a:ext>
            </a:extLst>
          </p:cNvPr>
          <p:cNvSpPr>
            <a:spLocks noGrp="1"/>
          </p:cNvSpPr>
          <p:nvPr>
            <p:ph idx="1"/>
          </p:nvPr>
        </p:nvSpPr>
        <p:spPr>
          <a:xfrm>
            <a:off x="963507" y="1753644"/>
            <a:ext cx="4841228" cy="4053761"/>
          </a:xfrm>
        </p:spPr>
        <p:txBody>
          <a:bodyPr anchor="t">
            <a:normAutofit/>
          </a:bodyPr>
          <a:lstStyle/>
          <a:p>
            <a:r>
              <a:rPr lang="en-US" sz="1800" dirty="0">
                <a:latin typeface="Times New Roman" panose="02020603050405020304" pitchFamily="18" charset="0"/>
                <a:cs typeface="Times New Roman" panose="02020603050405020304" pitchFamily="18" charset="0"/>
              </a:rPr>
              <a:t>With LED Volume props can be digitally inserted in a scene but in Green Screen sets props must be purchased and then used, increasing costs of the production. [UNIT]    </a:t>
            </a:r>
          </a:p>
          <a:p>
            <a:r>
              <a:rPr lang="en-US" sz="1800" dirty="0">
                <a:latin typeface="Times New Roman" panose="02020603050405020304" pitchFamily="18" charset="0"/>
                <a:cs typeface="Times New Roman" panose="02020603050405020304" pitchFamily="18" charset="0"/>
              </a:rPr>
              <a:t>Although there is no consensus about the “perfect volume team” collaboration is a crucial part of virtual film production [WRAPBOOK] and [Bad Decisions Podcast] </a:t>
            </a:r>
          </a:p>
          <a:p>
            <a:r>
              <a:rPr lang="en-US" sz="1800" dirty="0">
                <a:latin typeface="Times New Roman" panose="02020603050405020304" pitchFamily="18" charset="0"/>
                <a:cs typeface="Times New Roman" panose="02020603050405020304" pitchFamily="18" charset="0"/>
              </a:rPr>
              <a:t>John Favreau said in a video featured on Wrap Box, that his film company has collaborated with Disney, Epic Games, Lucas Films and many others, when working on the Mandalorian</a:t>
            </a:r>
          </a:p>
        </p:txBody>
      </p:sp>
      <p:pic>
        <p:nvPicPr>
          <p:cNvPr id="6" name="Picture 5" descr="A group of people standing in a desert&#10;&#10;AI-generated content may be incorrect.">
            <a:extLst>
              <a:ext uri="{FF2B5EF4-FFF2-40B4-BE49-F238E27FC236}">
                <a16:creationId xmlns:a16="http://schemas.microsoft.com/office/drawing/2014/main" id="{27F94D7A-6B04-3A9B-7C1F-699902CD5DCB}"/>
              </a:ext>
            </a:extLst>
          </p:cNvPr>
          <p:cNvPicPr>
            <a:picLocks noChangeAspect="1"/>
          </p:cNvPicPr>
          <p:nvPr/>
        </p:nvPicPr>
        <p:blipFill>
          <a:blip r:embed="rId2"/>
          <a:stretch>
            <a:fillRect/>
          </a:stretch>
        </p:blipFill>
        <p:spPr>
          <a:xfrm>
            <a:off x="6128175" y="1753645"/>
            <a:ext cx="5287538" cy="4053760"/>
          </a:xfrm>
          <a:prstGeom prst="rect">
            <a:avLst/>
          </a:prstGeom>
        </p:spPr>
      </p:pic>
    </p:spTree>
    <p:extLst>
      <p:ext uri="{BB962C8B-B14F-4D97-AF65-F5344CB8AC3E}">
        <p14:creationId xmlns:p14="http://schemas.microsoft.com/office/powerpoint/2010/main" val="411946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706-D9D3-785F-3843-7863CA4C547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 to sum up…</a:t>
            </a:r>
          </a:p>
        </p:txBody>
      </p:sp>
      <p:sp>
        <p:nvSpPr>
          <p:cNvPr id="3" name="Content Placeholder 2">
            <a:extLst>
              <a:ext uri="{FF2B5EF4-FFF2-40B4-BE49-F238E27FC236}">
                <a16:creationId xmlns:a16="http://schemas.microsoft.com/office/drawing/2014/main" id="{C76F0E88-980A-939E-7710-25C02903128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conclusion, Virtual Film Production is the integration of film industry technology and gaming engines. </a:t>
            </a:r>
          </a:p>
          <a:p>
            <a:r>
              <a:rPr lang="en-US" dirty="0">
                <a:latin typeface="Times New Roman" panose="02020603050405020304" pitchFamily="18" charset="0"/>
                <a:cs typeface="Times New Roman" panose="02020603050405020304" pitchFamily="18" charset="0"/>
              </a:rPr>
              <a:t>With virtual production film maker are creating experiences which cause viewers to question the “real” versus the “unreal”. </a:t>
            </a:r>
          </a:p>
          <a:p>
            <a:r>
              <a:rPr lang="en-US" dirty="0">
                <a:latin typeface="Times New Roman" panose="02020603050405020304" pitchFamily="18" charset="0"/>
                <a:cs typeface="Times New Roman" panose="02020603050405020304" pitchFamily="18" charset="0"/>
              </a:rPr>
              <a:t>The film that the audience sees makes them question whether its real or unreal. </a:t>
            </a:r>
          </a:p>
          <a:p>
            <a:r>
              <a:rPr lang="en-US" dirty="0">
                <a:latin typeface="Times New Roman" panose="02020603050405020304" pitchFamily="18" charset="0"/>
                <a:cs typeface="Times New Roman" panose="02020603050405020304" pitchFamily="18" charset="0"/>
              </a:rPr>
              <a:t>The films produced with LED Technology is very well made that it is difficult to single what is digitally inserted and what is really…real. </a:t>
            </a:r>
          </a:p>
        </p:txBody>
      </p:sp>
    </p:spTree>
    <p:extLst>
      <p:ext uri="{BB962C8B-B14F-4D97-AF65-F5344CB8AC3E}">
        <p14:creationId xmlns:p14="http://schemas.microsoft.com/office/powerpoint/2010/main" val="221545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C3F5-226C-CE8F-92FB-D0F345FEA579}"/>
              </a:ext>
            </a:extLst>
          </p:cNvPr>
          <p:cNvSpPr>
            <a:spLocks noGrp="1"/>
          </p:cNvSpPr>
          <p:nvPr>
            <p:ph type="title"/>
          </p:nvPr>
        </p:nvSpPr>
        <p:spPr>
          <a:xfrm>
            <a:off x="838200" y="365126"/>
            <a:ext cx="10515600" cy="820738"/>
          </a:xfrm>
        </p:spPr>
        <p:txBody>
          <a:bodyPr>
            <a:normAutofit/>
          </a:bodyPr>
          <a:lstStyle/>
          <a:p>
            <a:r>
              <a:rPr lang="en-US" sz="3200" b="1" dirty="0">
                <a:latin typeface="Times New Roman" panose="02020603050405020304" pitchFamily="18" charset="0"/>
                <a:cs typeface="Times New Roman" panose="02020603050405020304" pitchFamily="18" charset="0"/>
              </a:rPr>
              <a:t>Citations/ References</a:t>
            </a:r>
          </a:p>
        </p:txBody>
      </p:sp>
      <p:pic>
        <p:nvPicPr>
          <p:cNvPr id="4" name="Video 4" descr="Overhead Projector">
            <a:extLst>
              <a:ext uri="{FF2B5EF4-FFF2-40B4-BE49-F238E27FC236}">
                <a16:creationId xmlns:a16="http://schemas.microsoft.com/office/drawing/2014/main" id="{7039D99A-361C-4694-CE59-A2AE1A2375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1" b="285"/>
          <a:stretch>
            <a:fillRect/>
          </a:stretch>
        </p:blipFill>
        <p:spPr>
          <a:xfrm>
            <a:off x="7868403" y="143900"/>
            <a:ext cx="4092539" cy="2175230"/>
          </a:xfrm>
          <a:prstGeom prst="rect">
            <a:avLst/>
          </a:prstGeom>
        </p:spPr>
      </p:pic>
      <p:sp>
        <p:nvSpPr>
          <p:cNvPr id="7" name="TextBox 6">
            <a:extLst>
              <a:ext uri="{FF2B5EF4-FFF2-40B4-BE49-F238E27FC236}">
                <a16:creationId xmlns:a16="http://schemas.microsoft.com/office/drawing/2014/main" id="{9F655BA2-614B-F018-7010-CB71FF2A1128}"/>
              </a:ext>
            </a:extLst>
          </p:cNvPr>
          <p:cNvSpPr txBox="1"/>
          <p:nvPr/>
        </p:nvSpPr>
        <p:spPr>
          <a:xfrm>
            <a:off x="527676" y="1407090"/>
            <a:ext cx="6905089"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Wrap Book: </a:t>
            </a:r>
            <a:r>
              <a:rPr lang="en-US" sz="2000" u="sng" dirty="0">
                <a:latin typeface="Times New Roman" panose="02020603050405020304" pitchFamily="18" charset="0"/>
                <a:cs typeface="Times New Roman" panose="02020603050405020304" pitchFamily="18" charset="0"/>
                <a:hlinkClick r:id="rId6"/>
              </a:rPr>
              <a:t>https://www.wrapbook.com/blog/virtual-production-mandalorian-technology-new-frontier</a:t>
            </a:r>
            <a:r>
              <a:rPr lang="en-US" sz="2000" dirty="0">
                <a:latin typeface="Times New Roman" panose="02020603050405020304" pitchFamily="18" charset="0"/>
                <a:cs typeface="Times New Roman" panose="02020603050405020304" pitchFamily="18" charset="0"/>
              </a:rPr>
              <a:t> </a:t>
            </a:r>
          </a:p>
          <a:p>
            <a:pPr lvl="0"/>
            <a:r>
              <a:rPr lang="en-US" sz="2000" b="1" dirty="0">
                <a:latin typeface="Times New Roman" panose="02020603050405020304" pitchFamily="18" charset="0"/>
                <a:cs typeface="Times New Roman" panose="02020603050405020304" pitchFamily="18" charset="0"/>
              </a:rPr>
              <a:t>UNIT: </a:t>
            </a:r>
            <a:r>
              <a:rPr lang="en-US" sz="2000" u="sng" dirty="0">
                <a:latin typeface="Times New Roman" panose="02020603050405020304" pitchFamily="18" charset="0"/>
                <a:cs typeface="Times New Roman" panose="02020603050405020304" pitchFamily="18" charset="0"/>
                <a:hlinkClick r:id="rId7"/>
              </a:rPr>
              <a:t>https://www.unit-led.com/mandalorian-led-wall</a:t>
            </a:r>
            <a:r>
              <a:rPr lang="en-US" sz="2000" dirty="0">
                <a:latin typeface="Times New Roman" panose="02020603050405020304" pitchFamily="18" charset="0"/>
                <a:cs typeface="Times New Roman" panose="02020603050405020304" pitchFamily="18" charset="0"/>
              </a:rPr>
              <a:t> </a:t>
            </a:r>
          </a:p>
          <a:p>
            <a:pPr lvl="0"/>
            <a:r>
              <a:rPr lang="en-US" sz="2000" b="1" dirty="0">
                <a:latin typeface="Times New Roman" panose="02020603050405020304" pitchFamily="18" charset="0"/>
                <a:cs typeface="Times New Roman" panose="02020603050405020304" pitchFamily="18" charset="0"/>
              </a:rPr>
              <a:t>YouTube Podcast: </a:t>
            </a:r>
            <a:r>
              <a:rPr lang="en-US" sz="2000" u="sng" dirty="0">
                <a:latin typeface="Times New Roman" panose="02020603050405020304" pitchFamily="18" charset="0"/>
                <a:cs typeface="Times New Roman" panose="02020603050405020304" pitchFamily="18" charset="0"/>
                <a:hlinkClick r:id="rId8"/>
              </a:rPr>
              <a:t>https://www.youtube.com/watch?v=IPod35eA8Rc&amp;t=5291s</a:t>
            </a:r>
            <a:r>
              <a:rPr lang="en-US" sz="2000" dirty="0">
                <a:latin typeface="Times New Roman" panose="02020603050405020304" pitchFamily="18" charset="0"/>
                <a:cs typeface="Times New Roman" panose="02020603050405020304" pitchFamily="18" charset="0"/>
              </a:rPr>
              <a:t> </a:t>
            </a:r>
          </a:p>
          <a:p>
            <a:pPr lvl="0"/>
            <a:r>
              <a:rPr lang="en-US" sz="2000" b="1" dirty="0">
                <a:latin typeface="Times New Roman" panose="02020603050405020304" pitchFamily="18" charset="0"/>
                <a:cs typeface="Times New Roman" panose="02020603050405020304" pitchFamily="18" charset="0"/>
              </a:rPr>
              <a:t>YouTube: </a:t>
            </a:r>
            <a:r>
              <a:rPr lang="en-US" sz="2000" u="sng" dirty="0">
                <a:latin typeface="Times New Roman" panose="02020603050405020304" pitchFamily="18" charset="0"/>
                <a:cs typeface="Times New Roman" panose="02020603050405020304" pitchFamily="18" charset="0"/>
                <a:hlinkClick r:id="rId9"/>
              </a:rPr>
              <a:t>The Virtual Production of The Mandalorian Season One</a:t>
            </a:r>
            <a:endParaRPr lang="en-US" sz="2000" dirty="0">
              <a:latin typeface="Times New Roman" panose="02020603050405020304" pitchFamily="18" charset="0"/>
              <a:cs typeface="Times New Roman" panose="02020603050405020304" pitchFamily="18" charset="0"/>
            </a:endParaRPr>
          </a:p>
          <a:p>
            <a:pPr lvl="0"/>
            <a:r>
              <a:rPr lang="en-US" sz="2000" b="1" dirty="0">
                <a:latin typeface="Times New Roman" panose="02020603050405020304" pitchFamily="18" charset="0"/>
                <a:cs typeface="Times New Roman" panose="02020603050405020304" pitchFamily="18" charset="0"/>
              </a:rPr>
              <a:t>YouTube: </a:t>
            </a:r>
            <a:r>
              <a:rPr lang="en-US" sz="2000" u="sng" dirty="0">
                <a:latin typeface="Times New Roman" panose="02020603050405020304" pitchFamily="18" charset="0"/>
                <a:cs typeface="Times New Roman" panose="02020603050405020304" pitchFamily="18" charset="0"/>
                <a:hlinkClick r:id="rId10"/>
              </a:rPr>
              <a:t>https://www.youtube.com/watch?v=aKRcGoc_osQ</a:t>
            </a:r>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Fx</a:t>
            </a:r>
            <a:r>
              <a:rPr lang="en-US" sz="2000" b="1" dirty="0">
                <a:latin typeface="Times New Roman" panose="02020603050405020304" pitchFamily="18" charset="0"/>
                <a:cs typeface="Times New Roman" panose="02020603050405020304" pitchFamily="18" charset="0"/>
              </a:rPr>
              <a:t> guide: </a:t>
            </a:r>
          </a:p>
          <a:p>
            <a:r>
              <a:rPr lang="en-US" dirty="0">
                <a:hlinkClick r:id="rId11"/>
              </a:rPr>
              <a:t>https://www.fxguide.com/fxfeatured/art-of-led-wall-virtual-production-part-one-lessons-from-the-mandalorian/</a:t>
            </a:r>
            <a:r>
              <a:rPr lang="en-US" dirty="0"/>
              <a:t> </a:t>
            </a:r>
          </a:p>
          <a:p>
            <a:r>
              <a:rPr lang="en-US" b="1" dirty="0">
                <a:latin typeface="Times New Roman" panose="02020603050405020304" pitchFamily="18" charset="0"/>
                <a:cs typeface="Times New Roman" panose="02020603050405020304" pitchFamily="18" charset="0"/>
              </a:rPr>
              <a:t>IATSE Local 695:</a:t>
            </a:r>
          </a:p>
          <a:p>
            <a:r>
              <a:rPr lang="en-US" dirty="0">
                <a:hlinkClick r:id="rId12"/>
              </a:rPr>
              <a:t>https://www.local695.com/magazine/mixing-the-mandalorian-season-one-this-is-the-way/</a:t>
            </a:r>
            <a:r>
              <a:rPr lang="en-US" dirty="0"/>
              <a:t> </a:t>
            </a:r>
          </a:p>
          <a:p>
            <a:r>
              <a:rPr lang="en-US" b="1" dirty="0">
                <a:latin typeface="Times New Roman" panose="02020603050405020304" pitchFamily="18" charset="0"/>
                <a:cs typeface="Times New Roman" panose="02020603050405020304" pitchFamily="18" charset="0"/>
              </a:rPr>
              <a:t>GamesRadar:</a:t>
            </a:r>
          </a:p>
          <a:p>
            <a:r>
              <a:rPr lang="en-US" dirty="0">
                <a:hlinkClick r:id="rId13"/>
              </a:rPr>
              <a:t>https://www.gamesradar.com/streaming-for-gamers/</a:t>
            </a:r>
            <a:r>
              <a:rPr lang="en-US" dirty="0"/>
              <a:t> </a:t>
            </a:r>
          </a:p>
          <a:p>
            <a:endParaRPr lang="en-US" dirty="0"/>
          </a:p>
        </p:txBody>
      </p:sp>
    </p:spTree>
    <p:extLst>
      <p:ext uri="{BB962C8B-B14F-4D97-AF65-F5344CB8AC3E}">
        <p14:creationId xmlns:p14="http://schemas.microsoft.com/office/powerpoint/2010/main" val="398553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74B67-958F-96C9-3AB7-BF3DE73500EC}"/>
              </a:ext>
            </a:extLst>
          </p:cNvPr>
          <p:cNvSpPr>
            <a:spLocks noGrp="1"/>
          </p:cNvSpPr>
          <p:nvPr>
            <p:ph type="title"/>
          </p:nvPr>
        </p:nvSpPr>
        <p:spPr>
          <a:xfrm>
            <a:off x="1285240" y="742951"/>
            <a:ext cx="8074815" cy="624013"/>
          </a:xfrm>
        </p:spPr>
        <p:txBody>
          <a:bodyPr anchor="ctr">
            <a:normAutofit/>
          </a:bodyPr>
          <a:lstStyle/>
          <a:p>
            <a:r>
              <a:rPr lang="en-US" sz="3600" dirty="0">
                <a:latin typeface="Times New Roman" panose="02020603050405020304" pitchFamily="18" charset="0"/>
                <a:cs typeface="Times New Roman" panose="02020603050405020304" pitchFamily="18" charset="0"/>
              </a:rPr>
              <a:t>Hyperreality</a:t>
            </a:r>
          </a:p>
        </p:txBody>
      </p:sp>
      <p:sp>
        <p:nvSpPr>
          <p:cNvPr id="3" name="Content Placeholder 2">
            <a:extLst>
              <a:ext uri="{FF2B5EF4-FFF2-40B4-BE49-F238E27FC236}">
                <a16:creationId xmlns:a16="http://schemas.microsoft.com/office/drawing/2014/main" id="{39D0C0EE-85BD-918F-88DE-B0C055CB6C2A}"/>
              </a:ext>
            </a:extLst>
          </p:cNvPr>
          <p:cNvSpPr>
            <a:spLocks noGrp="1"/>
          </p:cNvSpPr>
          <p:nvPr>
            <p:ph idx="1"/>
          </p:nvPr>
        </p:nvSpPr>
        <p:spPr>
          <a:xfrm>
            <a:off x="828041" y="1828257"/>
            <a:ext cx="6387148" cy="3941607"/>
          </a:xfrm>
        </p:spPr>
        <p:txBody>
          <a:bodyPr anchor="t">
            <a:normAutofit fontScale="92500" lnSpcReduction="20000"/>
          </a:bodyPr>
          <a:lstStyle/>
          <a:p>
            <a:r>
              <a:rPr lang="en-US" sz="2400" dirty="0">
                <a:latin typeface="Times New Roman" panose="02020603050405020304" pitchFamily="18" charset="0"/>
                <a:cs typeface="Times New Roman" panose="02020603050405020304" pitchFamily="18" charset="0"/>
              </a:rPr>
              <a:t>In virtual film making “Hyperreality”, is a strong component needed for maximum film efficiency.</a:t>
            </a:r>
          </a:p>
          <a:p>
            <a:r>
              <a:rPr lang="en-US" sz="2400" dirty="0">
                <a:latin typeface="Times New Roman" panose="02020603050405020304" pitchFamily="18" charset="0"/>
                <a:cs typeface="Times New Roman" panose="02020603050405020304" pitchFamily="18" charset="0"/>
              </a:rPr>
              <a:t> Hyperreality defined, “Is any state in which a human consciousness can no longer differentiate the real from a simulation of the real.” [WRAPBOOK] </a:t>
            </a:r>
          </a:p>
          <a:p>
            <a:r>
              <a:rPr lang="en-US" sz="2400" dirty="0">
                <a:latin typeface="Times New Roman" panose="02020603050405020304" pitchFamily="18" charset="0"/>
                <a:cs typeface="Times New Roman" panose="02020603050405020304" pitchFamily="18" charset="0"/>
              </a:rPr>
              <a:t>In other words, hyperreality is the “unreal real” Hyperreality is another strong component needed for maximum film efficiency. </a:t>
            </a:r>
          </a:p>
          <a:p>
            <a:r>
              <a:rPr lang="en-US" sz="2400" dirty="0">
                <a:latin typeface="Times New Roman" panose="02020603050405020304" pitchFamily="18" charset="0"/>
                <a:cs typeface="Times New Roman" panose="02020603050405020304" pitchFamily="18" charset="0"/>
              </a:rPr>
              <a:t>The valley of “Is” a “made up” or Uncanny valley created in the production of The Mandalorian. “Is” is not on any map, but it is an unreal world made up in The Mandalorian that features characters as humans, robots and alley cats that are digitally created to look real but who are, in fact, not real. </a:t>
            </a:r>
            <a:endParaRPr lang="en-US" sz="2000" dirty="0">
              <a:latin typeface="Times New Roman" panose="02020603050405020304" pitchFamily="18" charset="0"/>
              <a:cs typeface="Times New Roman" panose="02020603050405020304" pitchFamily="18" charset="0"/>
            </a:endParaRPr>
          </a:p>
          <a:p>
            <a:endParaRPr lang="en-US" sz="2400" dirty="0"/>
          </a:p>
        </p:txBody>
      </p:sp>
      <p:pic>
        <p:nvPicPr>
          <p:cNvPr id="5" name="Picture 4" descr="A couple of people in clothing walking on a dock&#10;&#10;AI-generated content may be incorrect.">
            <a:extLst>
              <a:ext uri="{FF2B5EF4-FFF2-40B4-BE49-F238E27FC236}">
                <a16:creationId xmlns:a16="http://schemas.microsoft.com/office/drawing/2014/main" id="{49C2541F-5BD3-2EDF-5A46-B83443924734}"/>
              </a:ext>
            </a:extLst>
          </p:cNvPr>
          <p:cNvPicPr>
            <a:picLocks noChangeAspect="1"/>
          </p:cNvPicPr>
          <p:nvPr/>
        </p:nvPicPr>
        <p:blipFill>
          <a:blip r:embed="rId2"/>
          <a:stretch>
            <a:fillRect/>
          </a:stretch>
        </p:blipFill>
        <p:spPr>
          <a:xfrm>
            <a:off x="7401456" y="742951"/>
            <a:ext cx="4029074" cy="3256635"/>
          </a:xfrm>
          <a:prstGeom prst="rect">
            <a:avLst/>
          </a:prstGeom>
        </p:spPr>
      </p:pic>
    </p:spTree>
    <p:extLst>
      <p:ext uri="{BB962C8B-B14F-4D97-AF65-F5344CB8AC3E}">
        <p14:creationId xmlns:p14="http://schemas.microsoft.com/office/powerpoint/2010/main" val="409412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7421-7538-BCC7-A502-5F6799DFD6C3}"/>
              </a:ext>
            </a:extLst>
          </p:cNvPr>
          <p:cNvSpPr>
            <a:spLocks noGrp="1"/>
          </p:cNvSpPr>
          <p:nvPr>
            <p:ph type="title"/>
          </p:nvPr>
        </p:nvSpPr>
        <p:spPr>
          <a:xfrm>
            <a:off x="838200" y="365125"/>
            <a:ext cx="10515600" cy="1165963"/>
          </a:xfrm>
        </p:spPr>
        <p:txBody>
          <a:bodyPr>
            <a:normAutofit/>
          </a:bodyPr>
          <a:lstStyle/>
          <a:p>
            <a:r>
              <a:rPr lang="en-US" sz="3600" dirty="0">
                <a:latin typeface="Times New Roman" panose="02020603050405020304" pitchFamily="18" charset="0"/>
                <a:cs typeface="Times New Roman" panose="02020603050405020304" pitchFamily="18" charset="0"/>
              </a:rPr>
              <a:t>LED Volume Technology/ Screens</a:t>
            </a:r>
          </a:p>
        </p:txBody>
      </p:sp>
      <p:sp>
        <p:nvSpPr>
          <p:cNvPr id="3" name="Content Placeholder 2">
            <a:extLst>
              <a:ext uri="{FF2B5EF4-FFF2-40B4-BE49-F238E27FC236}">
                <a16:creationId xmlns:a16="http://schemas.microsoft.com/office/drawing/2014/main" id="{3D6876E5-700C-633F-D2EC-9A461E4E2352}"/>
              </a:ext>
            </a:extLst>
          </p:cNvPr>
          <p:cNvSpPr>
            <a:spLocks noGrp="1"/>
          </p:cNvSpPr>
          <p:nvPr>
            <p:ph idx="1"/>
          </p:nvPr>
        </p:nvSpPr>
        <p:spPr>
          <a:xfrm>
            <a:off x="838200" y="1825625"/>
            <a:ext cx="5403573" cy="4351338"/>
          </a:xfrm>
        </p:spPr>
        <p:txBody>
          <a:bodyPr>
            <a:normAutofit lnSpcReduction="10000"/>
          </a:bodyPr>
          <a:lstStyle/>
          <a:p>
            <a:r>
              <a:rPr lang="en-US" dirty="0"/>
              <a:t> </a:t>
            </a:r>
            <a:r>
              <a:rPr lang="en-US" sz="2400" dirty="0">
                <a:latin typeface="Times New Roman" panose="02020603050405020304" pitchFamily="18" charset="0"/>
                <a:cs typeface="Times New Roman" panose="02020603050405020304" pitchFamily="18" charset="0"/>
              </a:rPr>
              <a:t>Hyper reality uses LED Volume Technology.</a:t>
            </a:r>
          </a:p>
          <a:p>
            <a:r>
              <a:rPr lang="en-US" sz="2400" dirty="0">
                <a:latin typeface="Times New Roman" panose="02020603050405020304" pitchFamily="18" charset="0"/>
                <a:cs typeface="Times New Roman" panose="02020603050405020304" pitchFamily="18" charset="0"/>
              </a:rPr>
              <a:t> It is a layout of massive LED Walls which are also screens. They are referred to as “The Volume” a backdrop if you will. </a:t>
            </a:r>
          </a:p>
          <a:p>
            <a:r>
              <a:rPr lang="en-US" sz="2400" dirty="0">
                <a:latin typeface="Times New Roman" panose="02020603050405020304" pitchFamily="18" charset="0"/>
                <a:cs typeface="Times New Roman" panose="02020603050405020304" pitchFamily="18" charset="0"/>
              </a:rPr>
              <a:t>The way this works is the image of the backdrop is projected on to the LED screen. </a:t>
            </a:r>
          </a:p>
          <a:p>
            <a:r>
              <a:rPr lang="en-US" sz="2400" dirty="0">
                <a:latin typeface="Times New Roman" panose="02020603050405020304" pitchFamily="18" charset="0"/>
                <a:cs typeface="Times New Roman" panose="02020603050405020304" pitchFamily="18" charset="0"/>
              </a:rPr>
              <a:t>This goes hand in hand with what the actor or actors are doing in the scene which makes the audience believe that the actor or actors are actually “on site”.</a:t>
            </a:r>
          </a:p>
          <a:p>
            <a:endParaRPr lang="en-US" dirty="0"/>
          </a:p>
        </p:txBody>
      </p:sp>
      <p:pic>
        <p:nvPicPr>
          <p:cNvPr id="2050" name="Picture 2" descr="curved mandalorian led video wall">
            <a:extLst>
              <a:ext uri="{FF2B5EF4-FFF2-40B4-BE49-F238E27FC236}">
                <a16:creationId xmlns:a16="http://schemas.microsoft.com/office/drawing/2014/main" id="{FE2981A0-47CF-50C8-BEF8-FA558C679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689" y="1657660"/>
            <a:ext cx="578080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499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F7A76-6362-494A-1352-1BDB0FE06DAF}"/>
              </a:ext>
            </a:extLst>
          </p:cNvPr>
          <p:cNvSpPr>
            <a:spLocks noGrp="1"/>
          </p:cNvSpPr>
          <p:nvPr>
            <p:ph type="title"/>
          </p:nvPr>
        </p:nvSpPr>
        <p:spPr>
          <a:xfrm>
            <a:off x="572493" y="238539"/>
            <a:ext cx="11018520" cy="1434415"/>
          </a:xfrm>
        </p:spPr>
        <p:txBody>
          <a:bodyPr anchor="b">
            <a:normAutofit/>
          </a:bodyPr>
          <a:lstStyle/>
          <a:p>
            <a:r>
              <a:rPr lang="en-US" sz="4600" dirty="0">
                <a:latin typeface="Times New Roman" panose="02020603050405020304" pitchFamily="18" charset="0"/>
                <a:cs typeface="Times New Roman" panose="02020603050405020304" pitchFamily="18" charset="0"/>
              </a:rPr>
              <a:t>LED Volume (LED Screens) Versus Green Screens. </a:t>
            </a:r>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36BEB4-0D7B-C276-26D2-928BD67DB87C}"/>
              </a:ext>
            </a:extLst>
          </p:cNvPr>
          <p:cNvSpPr>
            <a:spLocks noGrp="1"/>
          </p:cNvSpPr>
          <p:nvPr>
            <p:ph idx="1"/>
          </p:nvPr>
        </p:nvSpPr>
        <p:spPr>
          <a:xfrm>
            <a:off x="572493" y="2071316"/>
            <a:ext cx="6713552" cy="4119172"/>
          </a:xfrm>
        </p:spPr>
        <p:txBody>
          <a:bodyPr anchor="t">
            <a:normAutofit/>
          </a:bodyPr>
          <a:lstStyle/>
          <a:p>
            <a:r>
              <a:rPr lang="en-US" sz="1200" dirty="0">
                <a:latin typeface="Times New Roman" panose="02020603050405020304" pitchFamily="18" charset="0"/>
                <a:cs typeface="Times New Roman" panose="02020603050405020304" pitchFamily="18" charset="0"/>
              </a:rPr>
              <a:t>The differences between LED Screens and Green Screens and the benefits of both are significant. </a:t>
            </a:r>
          </a:p>
          <a:p>
            <a:r>
              <a:rPr lang="en-US" sz="1200" dirty="0">
                <a:latin typeface="Times New Roman" panose="02020603050405020304" pitchFamily="18" charset="0"/>
                <a:cs typeface="Times New Roman" panose="02020603050405020304" pitchFamily="18" charset="0"/>
              </a:rPr>
              <a:t>One component is scenery. In LED the background is created by projecting the screen while the construction of the many physical sets is required at the shooting site or sites. </a:t>
            </a:r>
          </a:p>
          <a:p>
            <a:r>
              <a:rPr lang="en-US" sz="1200" dirty="0">
                <a:latin typeface="Times New Roman" panose="02020603050405020304" pitchFamily="18" charset="0"/>
                <a:cs typeface="Times New Roman" panose="02020603050405020304" pitchFamily="18" charset="0"/>
              </a:rPr>
              <a:t>This cost money and time which are not seen in Volume Technology using LED screens. Now the lighting is another aspect. </a:t>
            </a:r>
          </a:p>
          <a:p>
            <a:r>
              <a:rPr lang="en-US" sz="1200" dirty="0">
                <a:latin typeface="Times New Roman" panose="02020603050405020304" pitchFamily="18" charset="0"/>
                <a:cs typeface="Times New Roman" panose="02020603050405020304" pitchFamily="18" charset="0"/>
              </a:rPr>
              <a:t>LED walls create more realistic colors and reflections. While with the Green Screen Technology the green is removed then a new background is created which sometimes results in unnatural lighting. </a:t>
            </a:r>
          </a:p>
          <a:p>
            <a:r>
              <a:rPr lang="en-US" sz="1200" dirty="0">
                <a:latin typeface="Times New Roman" panose="02020603050405020304" pitchFamily="18" charset="0"/>
                <a:cs typeface="Times New Roman" panose="02020603050405020304" pitchFamily="18" charset="0"/>
              </a:rPr>
              <a:t>This shows the quality of the final product produced by Volume Technology is better and more realistic than Green Screen Technology. Performance is another aspect. </a:t>
            </a:r>
          </a:p>
          <a:p>
            <a:r>
              <a:rPr lang="en-US" sz="1200" dirty="0">
                <a:latin typeface="Times New Roman" panose="02020603050405020304" pitchFamily="18" charset="0"/>
                <a:cs typeface="Times New Roman" panose="02020603050405020304" pitchFamily="18" charset="0"/>
              </a:rPr>
              <a:t>With the LED wall, the actors can see their performance in context of the setting and make changes as needed. The actors must use their imagination with the Green Screen to make it look like they are where they’re supposed to be in the scene they’re filming,</a:t>
            </a:r>
          </a:p>
          <a:p>
            <a:r>
              <a:rPr lang="en-US" sz="1200" dirty="0">
                <a:latin typeface="Times New Roman" panose="02020603050405020304" pitchFamily="18" charset="0"/>
                <a:cs typeface="Times New Roman" panose="02020603050405020304" pitchFamily="18" charset="0"/>
              </a:rPr>
              <a:t>Just while using the screen and nothing else, like other set pieces or props. This could lead to more scene takes and is inefficient. </a:t>
            </a:r>
          </a:p>
          <a:p>
            <a:r>
              <a:rPr lang="en-US" sz="1200" dirty="0">
                <a:latin typeface="Times New Roman" panose="02020603050405020304" pitchFamily="18" charset="0"/>
                <a:cs typeface="Times New Roman" panose="02020603050405020304" pitchFamily="18" charset="0"/>
              </a:rPr>
              <a:t>Last, but not least, there is the cost. LED screens are less expensive as they don’t require set builds as used in Green Screens. </a:t>
            </a:r>
          </a:p>
        </p:txBody>
      </p:sp>
      <p:pic>
        <p:nvPicPr>
          <p:cNvPr id="3074" name="Picture 2" descr="XR stage">
            <a:extLst>
              <a:ext uri="{FF2B5EF4-FFF2-40B4-BE49-F238E27FC236}">
                <a16:creationId xmlns:a16="http://schemas.microsoft.com/office/drawing/2014/main" id="{22DF50A1-2670-F09C-14D6-2FBB2256F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46" r="22438"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3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01037-366E-9805-54A8-0D5C12CFA093}"/>
              </a:ext>
            </a:extLst>
          </p:cNvPr>
          <p:cNvSpPr>
            <a:spLocks noGrp="1"/>
          </p:cNvSpPr>
          <p:nvPr>
            <p:ph type="title"/>
          </p:nvPr>
        </p:nvSpPr>
        <p:spPr>
          <a:xfrm>
            <a:off x="1285241" y="1050596"/>
            <a:ext cx="7084700" cy="480492"/>
          </a:xfrm>
        </p:spPr>
        <p:txBody>
          <a:bodyPr anchor="ctr">
            <a:normAutofit fontScale="90000"/>
          </a:bodyPr>
          <a:lstStyle/>
          <a:p>
            <a:r>
              <a:rPr lang="en-US" sz="4000" dirty="0">
                <a:latin typeface="Times New Roman" panose="02020603050405020304" pitchFamily="18" charset="0"/>
                <a:cs typeface="Times New Roman" panose="02020603050405020304" pitchFamily="18" charset="0"/>
              </a:rPr>
              <a:t>Other uses of LED Volume Technology.</a:t>
            </a:r>
          </a:p>
        </p:txBody>
      </p:sp>
      <p:pic>
        <p:nvPicPr>
          <p:cNvPr id="5" name="Content Placeholder 4" descr="A group of people in a room with screens&#10;&#10;AI-generated content may be incorrect.">
            <a:extLst>
              <a:ext uri="{FF2B5EF4-FFF2-40B4-BE49-F238E27FC236}">
                <a16:creationId xmlns:a16="http://schemas.microsoft.com/office/drawing/2014/main" id="{1BED1076-76CD-26DA-C5AD-6D118F22ABF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691673" y="659223"/>
            <a:ext cx="2824578" cy="1883052"/>
          </a:xfrm>
        </p:spPr>
      </p:pic>
      <p:pic>
        <p:nvPicPr>
          <p:cNvPr id="14" name="Picture 13" descr="A person in a garment&#10;&#10;AI-generated content may be incorrect.">
            <a:extLst>
              <a:ext uri="{FF2B5EF4-FFF2-40B4-BE49-F238E27FC236}">
                <a16:creationId xmlns:a16="http://schemas.microsoft.com/office/drawing/2014/main" id="{02A84437-F24B-71D6-71F3-E5BEBB90E3D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76672" y="2618272"/>
            <a:ext cx="2337860" cy="3506789"/>
          </a:xfrm>
          <a:prstGeom prst="rect">
            <a:avLst/>
          </a:prstGeom>
        </p:spPr>
      </p:pic>
      <p:sp>
        <p:nvSpPr>
          <p:cNvPr id="15" name="TextBox 14">
            <a:extLst>
              <a:ext uri="{FF2B5EF4-FFF2-40B4-BE49-F238E27FC236}">
                <a16:creationId xmlns:a16="http://schemas.microsoft.com/office/drawing/2014/main" id="{A605F8FA-165B-A1B7-AC64-8FC5591FB834}"/>
              </a:ext>
            </a:extLst>
          </p:cNvPr>
          <p:cNvSpPr txBox="1"/>
          <p:nvPr/>
        </p:nvSpPr>
        <p:spPr>
          <a:xfrm>
            <a:off x="8691673" y="6125061"/>
            <a:ext cx="2400272" cy="369332"/>
          </a:xfrm>
          <a:prstGeom prst="rect">
            <a:avLst/>
          </a:prstGeom>
          <a:noFill/>
        </p:spPr>
        <p:txBody>
          <a:bodyPr wrap="square" rtlCol="0">
            <a:spAutoFit/>
          </a:bodyPr>
          <a:lstStyle/>
          <a:p>
            <a:r>
              <a:rPr lang="en-US" sz="900">
                <a:hlinkClick r:id="rId5" tooltip="https://www.nochederock.com/the-mandalorian/"/>
              </a:rPr>
              <a:t>This Photo</a:t>
            </a:r>
            <a:r>
              <a:rPr lang="en-US" sz="900"/>
              <a:t> by Unknown Author is licensed under </a:t>
            </a:r>
            <a:r>
              <a:rPr lang="en-US" sz="900">
                <a:hlinkClick r:id="rId6" tooltip="https://creativecommons.org/licenses/by-nc-sa/3.0/"/>
              </a:rPr>
              <a:t>CC BY-SA-NC</a:t>
            </a:r>
            <a:endParaRPr lang="en-US" sz="900"/>
          </a:p>
        </p:txBody>
      </p:sp>
      <p:sp>
        <p:nvSpPr>
          <p:cNvPr id="20" name="TextBox 19">
            <a:extLst>
              <a:ext uri="{FF2B5EF4-FFF2-40B4-BE49-F238E27FC236}">
                <a16:creationId xmlns:a16="http://schemas.microsoft.com/office/drawing/2014/main" id="{199C4275-45AB-A993-D667-3B6CCA8A2F4B}"/>
              </a:ext>
            </a:extLst>
          </p:cNvPr>
          <p:cNvSpPr txBox="1"/>
          <p:nvPr/>
        </p:nvSpPr>
        <p:spPr>
          <a:xfrm>
            <a:off x="949185" y="1942110"/>
            <a:ext cx="4706170" cy="3816429"/>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LED Volume Technology is not only used in films.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also used in commercials.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also used telecasting sporting events.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Also, for YouTube gaming steamers.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3E6A006-86D9-17A3-B707-06462E525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578062"/>
            <a:ext cx="2730696" cy="15360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oup of people on a road under a red umbrella&#10;&#10;AI-generated content may be incorrect.">
            <a:extLst>
              <a:ext uri="{FF2B5EF4-FFF2-40B4-BE49-F238E27FC236}">
                <a16:creationId xmlns:a16="http://schemas.microsoft.com/office/drawing/2014/main" id="{F591FCE7-AC7C-C62E-601C-81F1CBA70DC1}"/>
              </a:ext>
            </a:extLst>
          </p:cNvPr>
          <p:cNvPicPr>
            <a:picLocks noChangeAspect="1"/>
          </p:cNvPicPr>
          <p:nvPr/>
        </p:nvPicPr>
        <p:blipFill>
          <a:blip r:embed="rId8"/>
          <a:stretch>
            <a:fillRect/>
          </a:stretch>
        </p:blipFill>
        <p:spPr>
          <a:xfrm>
            <a:off x="5962766" y="2739568"/>
            <a:ext cx="2901507" cy="1632098"/>
          </a:xfrm>
          <a:prstGeom prst="rect">
            <a:avLst/>
          </a:prstGeom>
        </p:spPr>
      </p:pic>
      <p:pic>
        <p:nvPicPr>
          <p:cNvPr id="1028" name="Picture 4" descr="Streaming for gamers">
            <a:extLst>
              <a:ext uri="{FF2B5EF4-FFF2-40B4-BE49-F238E27FC236}">
                <a16:creationId xmlns:a16="http://schemas.microsoft.com/office/drawing/2014/main" id="{45008B70-FA11-FA27-C2EE-AF2ED8181F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09755" y="1168154"/>
            <a:ext cx="2610162" cy="146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2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52B9C-C103-BC3E-71DD-58DD57917AC7}"/>
              </a:ext>
            </a:extLst>
          </p:cNvPr>
          <p:cNvSpPr>
            <a:spLocks noGrp="1"/>
          </p:cNvSpPr>
          <p:nvPr>
            <p:ph type="title"/>
          </p:nvPr>
        </p:nvSpPr>
        <p:spPr>
          <a:xfrm>
            <a:off x="818169" y="783525"/>
            <a:ext cx="9868881" cy="613127"/>
          </a:xfrm>
        </p:spPr>
        <p:txBody>
          <a:bodyPr vert="horz" lIns="91440" tIns="45720" rIns="91440" bIns="45720" rtlCol="0" anchor="b">
            <a:normAutofit fontScale="90000"/>
          </a:bodyPr>
          <a:lstStyle/>
          <a:p>
            <a:r>
              <a:rPr lang="en-US" sz="4000" dirty="0">
                <a:latin typeface="Times New Roman" panose="02020603050405020304" pitchFamily="18" charset="0"/>
                <a:cs typeface="Times New Roman" panose="02020603050405020304" pitchFamily="18" charset="0"/>
              </a:rPr>
              <a:t>The impact of LED Screens on The Mandalorian</a:t>
            </a:r>
            <a:endParaRPr lang="en-US" sz="4000" kern="1200" dirty="0">
              <a:solidFill>
                <a:schemeClr val="tx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1F923ADF-7F04-E054-EF4B-DC1FFBB383CA}"/>
              </a:ext>
            </a:extLst>
          </p:cNvPr>
          <p:cNvSpPr txBox="1"/>
          <p:nvPr/>
        </p:nvSpPr>
        <p:spPr>
          <a:xfrm>
            <a:off x="914400" y="1991638"/>
            <a:ext cx="184731" cy="369332"/>
          </a:xfrm>
          <a:prstGeom prst="rect">
            <a:avLst/>
          </a:prstGeom>
          <a:noFill/>
        </p:spPr>
        <p:txBody>
          <a:bodyPr wrap="none" rtlCol="0">
            <a:spAutoFit/>
          </a:bodyPr>
          <a:lstStyle/>
          <a:p>
            <a:endParaRPr lang="en-US" dirty="0"/>
          </a:p>
        </p:txBody>
      </p:sp>
      <p:sp>
        <p:nvSpPr>
          <p:cNvPr id="26" name="Title 1">
            <a:extLst>
              <a:ext uri="{FF2B5EF4-FFF2-40B4-BE49-F238E27FC236}">
                <a16:creationId xmlns:a16="http://schemas.microsoft.com/office/drawing/2014/main" id="{81AEC491-09DF-1468-DDDD-07125D12B652}"/>
              </a:ext>
            </a:extLst>
          </p:cNvPr>
          <p:cNvSpPr txBox="1">
            <a:spLocks/>
          </p:cNvSpPr>
          <p:nvPr/>
        </p:nvSpPr>
        <p:spPr>
          <a:xfrm>
            <a:off x="729972" y="2524696"/>
            <a:ext cx="7758551" cy="293665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600" dirty="0"/>
          </a:p>
        </p:txBody>
      </p:sp>
      <p:sp>
        <p:nvSpPr>
          <p:cNvPr id="32" name="Title 1">
            <a:extLst>
              <a:ext uri="{FF2B5EF4-FFF2-40B4-BE49-F238E27FC236}">
                <a16:creationId xmlns:a16="http://schemas.microsoft.com/office/drawing/2014/main" id="{8DB581CD-D75E-0AF1-1148-7E792BABCFFC}"/>
              </a:ext>
            </a:extLst>
          </p:cNvPr>
          <p:cNvSpPr txBox="1">
            <a:spLocks/>
          </p:cNvSpPr>
          <p:nvPr/>
        </p:nvSpPr>
        <p:spPr>
          <a:xfrm>
            <a:off x="729972" y="2105307"/>
            <a:ext cx="6168418" cy="333586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second component is LED Volume Technology. It is a layout of massive LED Walls which are also screens. They are referred to as “The Volume” a backdrop if you will. </a:t>
            </a:r>
          </a:p>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way this works is the image of the backdrop is projected on to the LED screen. </a:t>
            </a:r>
          </a:p>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goes hand in hand with what the actor or actors are doing in the scene which makes the audience believe that the actor or actors are actually “on site”. </a:t>
            </a:r>
          </a:p>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a scene in the Mandalorian, we see the Mandalorian is standing on a heap of sand looking out for his next bounty. </a:t>
            </a:r>
          </a:p>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actuality the Mandalorian is standing in a LED room.</a:t>
            </a:r>
          </a:p>
          <a:p>
            <a:pPr marL="742950" indent="-742950">
              <a:lnSpc>
                <a:spcPct val="12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scene that the audience sees is digitally inserted, making the audience believe that he is actually in a dessert.</a:t>
            </a:r>
            <a:r>
              <a:rPr lang="en-US" sz="1600" dirty="0">
                <a:effectLst/>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pic>
        <p:nvPicPr>
          <p:cNvPr id="35" name="Picture 34" descr="A group of people around a large screen&#10;&#10;AI-generated content may be incorrect.">
            <a:extLst>
              <a:ext uri="{FF2B5EF4-FFF2-40B4-BE49-F238E27FC236}">
                <a16:creationId xmlns:a16="http://schemas.microsoft.com/office/drawing/2014/main" id="{B831E545-59AC-6C83-D992-474D8BE94510}"/>
              </a:ext>
            </a:extLst>
          </p:cNvPr>
          <p:cNvPicPr>
            <a:picLocks noChangeAspect="1"/>
          </p:cNvPicPr>
          <p:nvPr/>
        </p:nvPicPr>
        <p:blipFill>
          <a:blip r:embed="rId2"/>
          <a:stretch>
            <a:fillRect/>
          </a:stretch>
        </p:blipFill>
        <p:spPr>
          <a:xfrm>
            <a:off x="6898390" y="1556902"/>
            <a:ext cx="4489762" cy="4132256"/>
          </a:xfrm>
          <a:prstGeom prst="rect">
            <a:avLst/>
          </a:prstGeom>
        </p:spPr>
      </p:pic>
    </p:spTree>
    <p:extLst>
      <p:ext uri="{BB962C8B-B14F-4D97-AF65-F5344CB8AC3E}">
        <p14:creationId xmlns:p14="http://schemas.microsoft.com/office/powerpoint/2010/main" val="4664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75615-68F5-EA9D-66DE-B41689D183AF}"/>
              </a:ext>
            </a:extLst>
          </p:cNvPr>
          <p:cNvSpPr>
            <a:spLocks noGrp="1"/>
          </p:cNvSpPr>
          <p:nvPr>
            <p:ph type="title"/>
          </p:nvPr>
        </p:nvSpPr>
        <p:spPr>
          <a:xfrm>
            <a:off x="1285240" y="1050596"/>
            <a:ext cx="8074815" cy="674966"/>
          </a:xfrm>
        </p:spPr>
        <p:txBody>
          <a:bodyPr anchor="ctr">
            <a:normAutofit/>
          </a:bodyPr>
          <a:lstStyle/>
          <a:p>
            <a:r>
              <a:rPr lang="en-US" sz="3600" dirty="0">
                <a:latin typeface="Times New Roman" panose="02020603050405020304" pitchFamily="18" charset="0"/>
                <a:cs typeface="Times New Roman" panose="02020603050405020304" pitchFamily="18" charset="0"/>
              </a:rPr>
              <a:t>Green Screens</a:t>
            </a:r>
          </a:p>
        </p:txBody>
      </p:sp>
      <p:sp>
        <p:nvSpPr>
          <p:cNvPr id="3" name="Content Placeholder 2">
            <a:extLst>
              <a:ext uri="{FF2B5EF4-FFF2-40B4-BE49-F238E27FC236}">
                <a16:creationId xmlns:a16="http://schemas.microsoft.com/office/drawing/2014/main" id="{E73DF1C5-4877-5E29-D15E-C3B9968AA96E}"/>
              </a:ext>
            </a:extLst>
          </p:cNvPr>
          <p:cNvSpPr>
            <a:spLocks noGrp="1"/>
          </p:cNvSpPr>
          <p:nvPr>
            <p:ph idx="1"/>
          </p:nvPr>
        </p:nvSpPr>
        <p:spPr>
          <a:xfrm>
            <a:off x="1285241" y="1725563"/>
            <a:ext cx="5416006" cy="4044302"/>
          </a:xfrm>
        </p:spPr>
        <p:txBody>
          <a:bodyPr anchor="t">
            <a:normAutofit fontScale="92500"/>
          </a:bodyPr>
          <a:lstStyle/>
          <a:p>
            <a:r>
              <a:rPr lang="en-US" sz="2000" dirty="0">
                <a:latin typeface="Times New Roman" panose="02020603050405020304" pitchFamily="18" charset="0"/>
                <a:cs typeface="Times New Roman" panose="02020603050405020304" pitchFamily="18" charset="0"/>
              </a:rPr>
              <a:t>The Green Screens require more set building, more time which slows down production and adds more expense to the filming.  </a:t>
            </a:r>
          </a:p>
          <a:p>
            <a:r>
              <a:rPr lang="en-US" sz="2000" dirty="0">
                <a:latin typeface="Times New Roman" panose="02020603050405020304" pitchFamily="18" charset="0"/>
                <a:cs typeface="Times New Roman" panose="02020603050405020304" pitchFamily="18" charset="0"/>
              </a:rPr>
              <a:t>This shows that the Volume Technology is not only efficient process, but also saves money, then other film technologies. [Bad Decisions Podcast] and [UNIT]. </a:t>
            </a:r>
          </a:p>
          <a:p>
            <a:r>
              <a:rPr lang="en-US" sz="2000" dirty="0">
                <a:latin typeface="Times New Roman" panose="02020603050405020304" pitchFamily="18" charset="0"/>
                <a:cs typeface="Times New Roman" panose="02020603050405020304" pitchFamily="18" charset="0"/>
              </a:rPr>
              <a:t>Although it may be expensive to set up studios with LED Walls and equipment, they are reusable for other productions, saving money in the long run. </a:t>
            </a:r>
          </a:p>
          <a:p>
            <a:r>
              <a:rPr lang="en-US" sz="2000" dirty="0">
                <a:latin typeface="Times New Roman" panose="02020603050405020304" pitchFamily="18" charset="0"/>
                <a:cs typeface="Times New Roman" panose="02020603050405020304" pitchFamily="18" charset="0"/>
              </a:rPr>
              <a:t>This is not possible with Green Screen Technology because each production with new and sometimes multiple sets are used increasing costs on materials. </a:t>
            </a:r>
          </a:p>
        </p:txBody>
      </p:sp>
      <p:pic>
        <p:nvPicPr>
          <p:cNvPr id="5" name="Picture 4" descr="A person in a garment shooting cubes&#10;&#10;AI-generated content may be incorrect.">
            <a:extLst>
              <a:ext uri="{FF2B5EF4-FFF2-40B4-BE49-F238E27FC236}">
                <a16:creationId xmlns:a16="http://schemas.microsoft.com/office/drawing/2014/main" id="{CC1176CB-3DF4-D47D-5A1C-6C57611898E5}"/>
              </a:ext>
            </a:extLst>
          </p:cNvPr>
          <p:cNvPicPr>
            <a:picLocks noChangeAspect="1"/>
          </p:cNvPicPr>
          <p:nvPr/>
        </p:nvPicPr>
        <p:blipFill>
          <a:blip r:embed="rId2"/>
          <a:stretch>
            <a:fillRect/>
          </a:stretch>
        </p:blipFill>
        <p:spPr>
          <a:xfrm>
            <a:off x="6698646" y="1894114"/>
            <a:ext cx="4759783" cy="3238325"/>
          </a:xfrm>
          <a:prstGeom prst="rect">
            <a:avLst/>
          </a:prstGeom>
        </p:spPr>
      </p:pic>
    </p:spTree>
    <p:extLst>
      <p:ext uri="{BB962C8B-B14F-4D97-AF65-F5344CB8AC3E}">
        <p14:creationId xmlns:p14="http://schemas.microsoft.com/office/powerpoint/2010/main" val="351830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A9E9A-D266-9214-52FB-5782FDD6A702}"/>
              </a:ext>
            </a:extLst>
          </p:cNvPr>
          <p:cNvSpPr>
            <a:spLocks noGrp="1"/>
          </p:cNvSpPr>
          <p:nvPr>
            <p:ph type="title"/>
          </p:nvPr>
        </p:nvSpPr>
        <p:spPr>
          <a:xfrm>
            <a:off x="572493" y="238539"/>
            <a:ext cx="11018520" cy="1434415"/>
          </a:xfrm>
        </p:spPr>
        <p:txBody>
          <a:bodyPr anchor="b">
            <a:normAutofit/>
          </a:bodyPr>
          <a:lstStyle/>
          <a:p>
            <a:r>
              <a:rPr lang="en-US" sz="5400" dirty="0">
                <a:latin typeface="Times New Roman" panose="02020603050405020304" pitchFamily="18" charset="0"/>
                <a:cs typeface="Times New Roman" panose="02020603050405020304" pitchFamily="18" charset="0"/>
              </a:rPr>
              <a:t>The Cost-effectiveness of its use </a:t>
            </a:r>
          </a:p>
        </p:txBody>
      </p:sp>
      <p:sp>
        <p:nvSpPr>
          <p:cNvPr id="61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BBF1BE-887A-43D7-AC1A-7AEF867CCC22}"/>
              </a:ext>
            </a:extLst>
          </p:cNvPr>
          <p:cNvSpPr>
            <a:spLocks noGrp="1"/>
          </p:cNvSpPr>
          <p:nvPr>
            <p:ph idx="1"/>
          </p:nvPr>
        </p:nvSpPr>
        <p:spPr>
          <a:xfrm>
            <a:off x="572493" y="2071316"/>
            <a:ext cx="6713552" cy="4119172"/>
          </a:xfrm>
        </p:spPr>
        <p:txBody>
          <a:bodyPr anchor="t">
            <a:normAutofit/>
          </a:bodyPr>
          <a:lstStyle/>
          <a:p>
            <a:r>
              <a:rPr lang="en-US" sz="1700" dirty="0">
                <a:latin typeface="Times New Roman" panose="02020603050405020304" pitchFamily="18" charset="0"/>
                <a:cs typeface="Times New Roman" panose="02020603050405020304" pitchFamily="18" charset="0"/>
              </a:rPr>
              <a:t>The overall cost of implementing LED Wall technology in studios exceeds $100 million. </a:t>
            </a:r>
          </a:p>
          <a:p>
            <a:r>
              <a:rPr lang="en-US" sz="1700" dirty="0">
                <a:latin typeface="Times New Roman" panose="02020603050405020304" pitchFamily="18" charset="0"/>
                <a:cs typeface="Times New Roman" panose="02020603050405020304" pitchFamily="18" charset="0"/>
              </a:rPr>
              <a:t>This cost is incurred for screens, camera equipment, rendering engines, virtual backgrounds and motion capture, equipment to name a few. </a:t>
            </a:r>
          </a:p>
          <a:p>
            <a:r>
              <a:rPr lang="en-US" sz="1700" dirty="0">
                <a:latin typeface="Times New Roman" panose="02020603050405020304" pitchFamily="18" charset="0"/>
                <a:cs typeface="Times New Roman" panose="02020603050405020304" pitchFamily="18" charset="0"/>
              </a:rPr>
              <a:t>[UNIT] Although it may be expensive to set up studios with LED Walls and equipment, they are reusable for other productions, saving money in the long run. </a:t>
            </a:r>
          </a:p>
          <a:p>
            <a:r>
              <a:rPr lang="en-US" sz="1700" dirty="0">
                <a:latin typeface="Times New Roman" panose="02020603050405020304" pitchFamily="18" charset="0"/>
                <a:cs typeface="Times New Roman" panose="02020603050405020304" pitchFamily="18" charset="0"/>
              </a:rPr>
              <a:t>This is not possible with Green Screen Technology because each production with new and sometimes multiple sets are used increasing costs on materials. </a:t>
            </a:r>
          </a:p>
          <a:p>
            <a:r>
              <a:rPr lang="en-US" sz="1700" dirty="0">
                <a:latin typeface="Times New Roman" panose="02020603050405020304" pitchFamily="18" charset="0"/>
                <a:cs typeface="Times New Roman" panose="02020603050405020304" pitchFamily="18" charset="0"/>
              </a:rPr>
              <a:t>Another cost saving aspect is props that are used in films. With LED Volume props can be digitally inserted in a scene but in Green Screen sets props must be purchased and then used, increasing costs of the production. [UNIT]. </a:t>
            </a:r>
          </a:p>
        </p:txBody>
      </p:sp>
      <p:pic>
        <p:nvPicPr>
          <p:cNvPr id="6146" name="Picture 2" descr="High-Volume Payments | Scalable &amp; Secure">
            <a:extLst>
              <a:ext uri="{FF2B5EF4-FFF2-40B4-BE49-F238E27FC236}">
                <a16:creationId xmlns:a16="http://schemas.microsoft.com/office/drawing/2014/main" id="{7C2C4015-C13F-29E5-8CDA-388C4F0E1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03" r="13622" b="-3"/>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512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F2CC2-D8A6-270A-6BAC-C8B172118A91}"/>
              </a:ext>
            </a:extLst>
          </p:cNvPr>
          <p:cNvSpPr>
            <a:spLocks noGrp="1"/>
          </p:cNvSpPr>
          <p:nvPr>
            <p:ph type="title"/>
          </p:nvPr>
        </p:nvSpPr>
        <p:spPr>
          <a:xfrm>
            <a:off x="1285240" y="680131"/>
            <a:ext cx="8074815" cy="857121"/>
          </a:xfrm>
        </p:spPr>
        <p:txBody>
          <a:bodyPr anchor="ctr">
            <a:normAutofit fontScale="90000"/>
          </a:bodyPr>
          <a:lstStyle/>
          <a:p>
            <a:r>
              <a:rPr lang="en-US" sz="3600" dirty="0">
                <a:latin typeface="Times New Roman" panose="02020603050405020304" pitchFamily="18" charset="0"/>
                <a:cs typeface="Times New Roman" panose="02020603050405020304" pitchFamily="18" charset="0"/>
              </a:rPr>
              <a:t>Collaboration, Lucasfilm, Disney, Unreal Engine, etc., </a:t>
            </a:r>
          </a:p>
        </p:txBody>
      </p:sp>
      <p:sp>
        <p:nvSpPr>
          <p:cNvPr id="3" name="Content Placeholder 2">
            <a:extLst>
              <a:ext uri="{FF2B5EF4-FFF2-40B4-BE49-F238E27FC236}">
                <a16:creationId xmlns:a16="http://schemas.microsoft.com/office/drawing/2014/main" id="{8CADD261-4D1D-90D4-B05F-A29580D38A63}"/>
              </a:ext>
            </a:extLst>
          </p:cNvPr>
          <p:cNvSpPr>
            <a:spLocks noGrp="1"/>
          </p:cNvSpPr>
          <p:nvPr>
            <p:ph idx="1"/>
          </p:nvPr>
        </p:nvSpPr>
        <p:spPr>
          <a:xfrm>
            <a:off x="953935" y="2027018"/>
            <a:ext cx="5870935" cy="3976217"/>
          </a:xfrm>
        </p:spPr>
        <p:txBody>
          <a:bodyPr anchor="t">
            <a:normAutofit fontScale="62500" lnSpcReduction="20000"/>
          </a:bodyPr>
          <a:lstStyle/>
          <a:p>
            <a:r>
              <a:rPr lang="en-US" dirty="0">
                <a:latin typeface="Times New Roman" panose="02020603050405020304" pitchFamily="18" charset="0"/>
                <a:cs typeface="Times New Roman" panose="02020603050405020304" pitchFamily="18" charset="0"/>
              </a:rPr>
              <a:t>The overall cost of implementing LED Wall technology in studios exceeds $100 million. </a:t>
            </a:r>
          </a:p>
          <a:p>
            <a:r>
              <a:rPr lang="en-US" dirty="0">
                <a:latin typeface="Times New Roman" panose="02020603050405020304" pitchFamily="18" charset="0"/>
                <a:cs typeface="Times New Roman" panose="02020603050405020304" pitchFamily="18" charset="0"/>
              </a:rPr>
              <a:t>This cost is incurred for screens, camera equipment, rendering engines, virtual backgrounds and motion capture, equipment to name a few. [UNIT] </a:t>
            </a:r>
          </a:p>
          <a:p>
            <a:r>
              <a:rPr lang="en-US" dirty="0">
                <a:latin typeface="Times New Roman" panose="02020603050405020304" pitchFamily="18" charset="0"/>
                <a:cs typeface="Times New Roman" panose="02020603050405020304" pitchFamily="18" charset="0"/>
              </a:rPr>
              <a:t>Although it may be expensive to set up studios with LED Walls and equipment, they are reusable for other productions, saving money in the long run. </a:t>
            </a:r>
          </a:p>
          <a:p>
            <a:r>
              <a:rPr lang="en-US" dirty="0">
                <a:latin typeface="Times New Roman" panose="02020603050405020304" pitchFamily="18" charset="0"/>
                <a:cs typeface="Times New Roman" panose="02020603050405020304" pitchFamily="18" charset="0"/>
              </a:rPr>
              <a:t>This is not possible with Green Screen Technology because each production with new and sometimes multiple sets are used increasing costs on materials. </a:t>
            </a:r>
          </a:p>
          <a:p>
            <a:r>
              <a:rPr lang="en-US" dirty="0">
                <a:latin typeface="Times New Roman" panose="02020603050405020304" pitchFamily="18" charset="0"/>
                <a:cs typeface="Times New Roman" panose="02020603050405020304" pitchFamily="18" charset="0"/>
              </a:rPr>
              <a:t>Another cost saving aspect is props that are used in films. With LED Volume props can be digitally inserted in a scene but in Green Screen sets props must be purchased and then used, increasing costs of the production. [UNIT].    </a:t>
            </a:r>
          </a:p>
          <a:p>
            <a:endParaRPr lang="en-US" sz="2400" dirty="0"/>
          </a:p>
        </p:txBody>
      </p:sp>
      <p:pic>
        <p:nvPicPr>
          <p:cNvPr id="4098" name="Picture 2" descr="curved mandalorian led video wall">
            <a:extLst>
              <a:ext uri="{FF2B5EF4-FFF2-40B4-BE49-F238E27FC236}">
                <a16:creationId xmlns:a16="http://schemas.microsoft.com/office/drawing/2014/main" id="{1043C4BB-D189-BEC4-A770-998B394D3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282" y="2716696"/>
            <a:ext cx="4683576" cy="346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39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3196</TotalTime>
  <Words>1770</Words>
  <Application>Microsoft Macintosh PowerPoint</Application>
  <PresentationFormat>Widescreen</PresentationFormat>
  <Paragraphs>84</Paragraphs>
  <Slides>14</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Times New Roman</vt:lpstr>
      <vt:lpstr>Office Theme</vt:lpstr>
      <vt:lpstr>  Technology In Film Production (Virtual Production in the Mandalorian) Date: 10/24/25 CSIT 100_04 FA 25 </vt:lpstr>
      <vt:lpstr>Hyperreality</vt:lpstr>
      <vt:lpstr>LED Volume Technology/ Screens</vt:lpstr>
      <vt:lpstr>LED Volume (LED Screens) Versus Green Screens. </vt:lpstr>
      <vt:lpstr>Other uses of LED Volume Technology.</vt:lpstr>
      <vt:lpstr>The impact of LED Screens on The Mandalorian</vt:lpstr>
      <vt:lpstr>Green Screens</vt:lpstr>
      <vt:lpstr>The Cost-effectiveness of its use </vt:lpstr>
      <vt:lpstr>Collaboration, Lucasfilm, Disney, Unreal Engine, etc., </vt:lpstr>
      <vt:lpstr>The impact on The Mandalorian </vt:lpstr>
      <vt:lpstr>Unreal Engine</vt:lpstr>
      <vt:lpstr>Teams and Collaboration </vt:lpstr>
      <vt:lpstr>So, to sum up…</vt:lpstr>
      <vt:lpstr>Citations/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 Mehta</dc:creator>
  <cp:lastModifiedBy>Raj Mehta</cp:lastModifiedBy>
  <cp:revision>1</cp:revision>
  <dcterms:created xsi:type="dcterms:W3CDTF">2025-11-14T16:00:46Z</dcterms:created>
  <dcterms:modified xsi:type="dcterms:W3CDTF">2025-11-16T21:17:36Z</dcterms:modified>
</cp:coreProperties>
</file>